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1" r:id="rId3"/>
    <p:sldId id="264" r:id="rId4"/>
    <p:sldId id="266" r:id="rId5"/>
    <p:sldId id="268" r:id="rId6"/>
    <p:sldId id="269" r:id="rId7"/>
    <p:sldId id="256" r:id="rId8"/>
    <p:sldId id="257" r:id="rId9"/>
    <p:sldId id="258" r:id="rId10"/>
    <p:sldId id="259" r:id="rId11"/>
    <p:sldId id="260" r:id="rId12"/>
    <p:sldId id="262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D" userId="10eeb6362c07c9c5" providerId="LiveId" clId="{D5BDBFFD-D17C-4673-860F-71E037547753}"/>
    <pc:docChg chg="custSel modSld">
      <pc:chgData name="R D" userId="10eeb6362c07c9c5" providerId="LiveId" clId="{D5BDBFFD-D17C-4673-860F-71E037547753}" dt="2022-12-09T09:18:26.878" v="95" actId="1076"/>
      <pc:docMkLst>
        <pc:docMk/>
      </pc:docMkLst>
      <pc:sldChg chg="addSp modSp mod">
        <pc:chgData name="R D" userId="10eeb6362c07c9c5" providerId="LiveId" clId="{D5BDBFFD-D17C-4673-860F-71E037547753}" dt="2022-12-09T09:18:26.878" v="95" actId="1076"/>
        <pc:sldMkLst>
          <pc:docMk/>
          <pc:sldMk cId="1407343673" sldId="256"/>
        </pc:sldMkLst>
        <pc:spChg chg="mod">
          <ac:chgData name="R D" userId="10eeb6362c07c9c5" providerId="LiveId" clId="{D5BDBFFD-D17C-4673-860F-71E037547753}" dt="2022-12-09T09:18:03.729" v="92" actId="27636"/>
          <ac:spMkLst>
            <pc:docMk/>
            <pc:sldMk cId="1407343673" sldId="256"/>
            <ac:spMk id="3" creationId="{17412BC5-2817-C4CC-D0F0-EB459E7AC497}"/>
          </ac:spMkLst>
        </pc:spChg>
        <pc:spChg chg="mod">
          <ac:chgData name="R D" userId="10eeb6362c07c9c5" providerId="LiveId" clId="{D5BDBFFD-D17C-4673-860F-71E037547753}" dt="2022-12-09T09:16:01.968" v="73" actId="1076"/>
          <ac:spMkLst>
            <pc:docMk/>
            <pc:sldMk cId="1407343673" sldId="256"/>
            <ac:spMk id="7" creationId="{979CAE0F-D7BD-4061-F1A9-9534D490AD18}"/>
          </ac:spMkLst>
        </pc:spChg>
        <pc:spChg chg="mod">
          <ac:chgData name="R D" userId="10eeb6362c07c9c5" providerId="LiveId" clId="{D5BDBFFD-D17C-4673-860F-71E037547753}" dt="2022-12-09T09:18:26.878" v="95" actId="1076"/>
          <ac:spMkLst>
            <pc:docMk/>
            <pc:sldMk cId="1407343673" sldId="256"/>
            <ac:spMk id="9" creationId="{920BA068-1F76-7262-DD57-78F34828530C}"/>
          </ac:spMkLst>
        </pc:spChg>
        <pc:picChg chg="add mod">
          <ac:chgData name="R D" userId="10eeb6362c07c9c5" providerId="LiveId" clId="{D5BDBFFD-D17C-4673-860F-71E037547753}" dt="2022-12-09T09:17:22.234" v="89" actId="1076"/>
          <ac:picMkLst>
            <pc:docMk/>
            <pc:sldMk cId="1407343673" sldId="256"/>
            <ac:picMk id="2" creationId="{40E05B68-E09C-0B16-857E-350B9D4E0D4A}"/>
          </ac:picMkLst>
        </pc:picChg>
        <pc:picChg chg="mod">
          <ac:chgData name="R D" userId="10eeb6362c07c9c5" providerId="LiveId" clId="{D5BDBFFD-D17C-4673-860F-71E037547753}" dt="2022-12-09T09:16:05.892" v="74" actId="1076"/>
          <ac:picMkLst>
            <pc:docMk/>
            <pc:sldMk cId="1407343673" sldId="256"/>
            <ac:picMk id="4" creationId="{DCB2EDB1-868D-B677-07C0-911CE34FBC5A}"/>
          </ac:picMkLst>
        </pc:picChg>
        <pc:picChg chg="mod">
          <ac:chgData name="R D" userId="10eeb6362c07c9c5" providerId="LiveId" clId="{D5BDBFFD-D17C-4673-860F-71E037547753}" dt="2022-12-09T09:18:17.757" v="93" actId="1076"/>
          <ac:picMkLst>
            <pc:docMk/>
            <pc:sldMk cId="1407343673" sldId="256"/>
            <ac:picMk id="5" creationId="{921A214B-87FD-1FA3-1BB9-3112723C4DD9}"/>
          </ac:picMkLst>
        </pc:picChg>
        <pc:picChg chg="add mod">
          <ac:chgData name="R D" userId="10eeb6362c07c9c5" providerId="LiveId" clId="{D5BDBFFD-D17C-4673-860F-71E037547753}" dt="2022-12-09T09:17:14.302" v="86" actId="1076"/>
          <ac:picMkLst>
            <pc:docMk/>
            <pc:sldMk cId="1407343673" sldId="256"/>
            <ac:picMk id="6" creationId="{9F1EAF34-4827-77F2-08A1-648BB87154FB}"/>
          </ac:picMkLst>
        </pc:picChg>
        <pc:picChg chg="add mod">
          <ac:chgData name="R D" userId="10eeb6362c07c9c5" providerId="LiveId" clId="{D5BDBFFD-D17C-4673-860F-71E037547753}" dt="2022-12-09T09:17:25.587" v="90" actId="1076"/>
          <ac:picMkLst>
            <pc:docMk/>
            <pc:sldMk cId="1407343673" sldId="256"/>
            <ac:picMk id="8" creationId="{A7D249E4-CA2F-BD95-7988-325941DBF9A3}"/>
          </ac:picMkLst>
        </pc:picChg>
      </pc:sldChg>
      <pc:sldChg chg="modSp mod">
        <pc:chgData name="R D" userId="10eeb6362c07c9c5" providerId="LiveId" clId="{D5BDBFFD-D17C-4673-860F-71E037547753}" dt="2022-12-07T12:29:35.334" v="69" actId="20577"/>
        <pc:sldMkLst>
          <pc:docMk/>
          <pc:sldMk cId="1071068292" sldId="262"/>
        </pc:sldMkLst>
        <pc:spChg chg="mod">
          <ac:chgData name="R D" userId="10eeb6362c07c9c5" providerId="LiveId" clId="{D5BDBFFD-D17C-4673-860F-71E037547753}" dt="2022-12-07T12:29:35.334" v="69" actId="20577"/>
          <ac:spMkLst>
            <pc:docMk/>
            <pc:sldMk cId="1071068292" sldId="262"/>
            <ac:spMk id="3" creationId="{6370FA97-17D4-8590-71C1-74C57558F0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49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9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55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6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2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6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4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1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8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1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0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7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EC50-D1F4-46E4-8EAC-B5F3AF82D9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D40F0A-CB00-4525-AD33-15D901D6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9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0BA068-1F76-7262-DD57-78F34828530C}"/>
              </a:ext>
            </a:extLst>
          </p:cNvPr>
          <p:cNvSpPr txBox="1"/>
          <p:nvPr/>
        </p:nvSpPr>
        <p:spPr>
          <a:xfrm>
            <a:off x="2430745" y="1631954"/>
            <a:ext cx="8932234" cy="522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 «Внедрение проекта «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Доброшкола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«Современная школа» национального проекта «Образование» как новый формат проведения коррекционно-развивающей работы с обучающимися с ОВЗ и инвалидностью»</a:t>
            </a:r>
          </a:p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14.12.2022г.</a:t>
            </a:r>
          </a:p>
          <a:p>
            <a:pPr algn="ctr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 ДОКЛАД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ИСПОЛЬЗОВАНИЕ ОБОРУДОВАНИЯ, ПРЕДУСМОТРЕННОГО ПО ПРОЕКТУ «ДОБРОШКОЛА»</a:t>
            </a:r>
          </a:p>
          <a:p>
            <a:pPr marL="457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В КОРРЕКЦИОННЫХ ОБРАЗОВАТЕЛЬНЫХ УЧРЕЖДЕНИЯХ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«Использование комплекса «Приоритет» в коррекционно-развивающей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работе по формированию письменной речи у детей с интеллектуальными нарушениями в МАОУ «Дмитровская образовательная школа-интернат для обучающихся с ОВЗ»»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Абросимова О.А., Выдрина Е.М., Деулина М.А., Зверева-Зарецкая Л.В., Иванова А.С.</a:t>
            </a: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05B68-E09C-0B16-857E-350B9D4E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18" y="239696"/>
            <a:ext cx="880244" cy="885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EAF34-4827-77F2-08A1-648BB871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5" y="1153258"/>
            <a:ext cx="1291589" cy="1824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D96F39-180E-7B7C-EBDB-23FA3745A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6" y="1364235"/>
            <a:ext cx="1814746" cy="2631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F842BF-99FD-43BC-95C3-853DF0A4BBA6}"/>
              </a:ext>
            </a:extLst>
          </p:cNvPr>
          <p:cNvSpPr/>
          <p:nvPr/>
        </p:nvSpPr>
        <p:spPr>
          <a:xfrm>
            <a:off x="3291182" y="239696"/>
            <a:ext cx="6864200" cy="140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специальное общеобразовательное учреждение 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Запрудненская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школа – интернат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обучающихся с ограниченными возможностями здоровья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141960, Московская область, Талдомский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г.о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р.п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Запрудня, ул. Соревнование, д. 47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тел./факс: 8- (49620) 7-87-50(51)   e-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sorevnovanie-intern@yandex.ru  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ИНН 5078008460/КПП 507801001   ОГРН 1025007829990</a:t>
            </a:r>
          </a:p>
        </p:txBody>
      </p:sp>
    </p:spTree>
    <p:extLst>
      <p:ext uri="{BB962C8B-B14F-4D97-AF65-F5344CB8AC3E}">
        <p14:creationId xmlns:p14="http://schemas.microsoft.com/office/powerpoint/2010/main" val="52940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146761-772D-EE92-207E-AEF341DD27FD}"/>
              </a:ext>
            </a:extLst>
          </p:cNvPr>
          <p:cNvSpPr txBox="1"/>
          <p:nvPr/>
        </p:nvSpPr>
        <p:spPr>
          <a:xfrm>
            <a:off x="1740024" y="382610"/>
            <a:ext cx="8469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Модуль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 № 4 Пространные объекты (</a:t>
            </a:r>
            <a:r>
              <a:rPr lang="ru-RU" sz="2400" b="1" i="0" u="sng" dirty="0" err="1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Relation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)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DE3BC-76D5-943C-4D6D-2E3D4258C7BC}"/>
              </a:ext>
            </a:extLst>
          </p:cNvPr>
          <p:cNvSpPr txBox="1"/>
          <p:nvPr/>
        </p:nvSpPr>
        <p:spPr>
          <a:xfrm>
            <a:off x="2210220" y="1128647"/>
            <a:ext cx="52945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набора: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Деревянные шаблоны разных геометрических форм.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Деревянные пластины со штырем для крепления на доске-основе.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Воротца с большими и малыми отверстиями.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Резинки с пробками на конце.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модулем способствуют:</a:t>
            </a:r>
            <a:b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представлений о форме.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понимания пространственных отношений.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координации движений пальцев.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AC33F-3C3F-C27E-7E8D-6C1DF6F78EC9}"/>
              </a:ext>
            </a:extLst>
          </p:cNvPr>
          <p:cNvSpPr txBox="1"/>
          <p:nvPr/>
        </p:nvSpPr>
        <p:spPr>
          <a:xfrm>
            <a:off x="6518578" y="4155174"/>
            <a:ext cx="56734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индивидуальных игровых упражнений.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заданной фигуры.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Наложенные фигуры. Ребенок отгадывает фигуры путем наложения или при помощи зрения.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узоры. Ребенок повторяет заданные узоры из деревянных флажков.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фигур по размеру.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фигур по образцу и самостоятельно.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497ACF-0A30-4C4A-8521-E750508C0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78" y="3633624"/>
            <a:ext cx="4536983" cy="28417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94F205-095C-431D-8D82-0A053D1C8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97" y="1071690"/>
            <a:ext cx="4536983" cy="3001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25812-0062-D902-8A84-55DEAE46B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97" y="1211115"/>
            <a:ext cx="1291589" cy="182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4E40DF-CFC1-1B23-EA7A-5D55D21F1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19" y="1371731"/>
            <a:ext cx="1814746" cy="26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E739BA-C3BD-2720-A638-33B57EF4A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84" y="186661"/>
            <a:ext cx="880244" cy="8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1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1C028-233F-E74C-ABE1-FFB3A8365B26}"/>
              </a:ext>
            </a:extLst>
          </p:cNvPr>
          <p:cNvSpPr txBox="1"/>
          <p:nvPr/>
        </p:nvSpPr>
        <p:spPr>
          <a:xfrm>
            <a:off x="2263806" y="339072"/>
            <a:ext cx="7190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Модуль 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№ 5 Навыки письма (</a:t>
            </a:r>
            <a:r>
              <a:rPr lang="ru-RU" sz="2400" b="1" i="0" u="sng" dirty="0" err="1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Grafomotorik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)</a:t>
            </a:r>
          </a:p>
          <a:p>
            <a:pPr algn="ctr"/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«от каракуль к каллиграфии»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9E00A-5029-8B71-0CA3-00219B682FBB}"/>
              </a:ext>
            </a:extLst>
          </p:cNvPr>
          <p:cNvSpPr txBox="1"/>
          <p:nvPr/>
        </p:nvSpPr>
        <p:spPr>
          <a:xfrm>
            <a:off x="5792680" y="1381731"/>
            <a:ext cx="63993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 набора: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Деревянные пластины-направляющие с желобом.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Разноцветные фигурки машинок.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Магнитный штифт.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Резиновые ленты.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Оргстекло.</a:t>
            </a:r>
            <a:b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модулем способствуют: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пространственных представлений.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навыков, подготовке к обучению письму.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концентрации внимания.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598EA-FED0-89AF-07A2-6B3561B8E6E5}"/>
              </a:ext>
            </a:extLst>
          </p:cNvPr>
          <p:cNvSpPr txBox="1"/>
          <p:nvPr/>
        </p:nvSpPr>
        <p:spPr>
          <a:xfrm>
            <a:off x="1415558" y="4870363"/>
            <a:ext cx="55417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индивидуальных игровых упражнений.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извилистую дорожку, накрыть оргстеклом. 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магнитного штифта ребенок должен провести стальной шарик по дорожке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(«Построй дорогу», «Доехат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до вокзала», «Внимательный водитель», «Графический диктант»).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4FF296-40DB-4B81-AEB7-5ECD6FF48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83" y="1868259"/>
            <a:ext cx="3987590" cy="2742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9E8963-1A5C-4F01-A659-9E05F7E9D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1" y="3758321"/>
            <a:ext cx="4135864" cy="26691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80457-4F14-AD01-3DE0-747441061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51" y="1243689"/>
            <a:ext cx="1291589" cy="1824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C6B064-E737-FBF8-D07D-0C212126D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10" y="236892"/>
            <a:ext cx="804473" cy="8088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93D688-C2F4-FBB2-0468-9FBDB5364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72" y="1451585"/>
            <a:ext cx="1814746" cy="2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70FA97-17D4-8590-71C1-74C57558F087}"/>
              </a:ext>
            </a:extLst>
          </p:cNvPr>
          <p:cNvSpPr txBox="1"/>
          <p:nvPr/>
        </p:nvSpPr>
        <p:spPr>
          <a:xfrm>
            <a:off x="1970842" y="311588"/>
            <a:ext cx="9112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Модуль № 6 Хватательные движения (</a:t>
            </a:r>
            <a:r>
              <a:rPr lang="ru-RU" sz="2400" b="1" u="sng" dirty="0" err="1">
                <a:solidFill>
                  <a:srgbClr val="601802"/>
                </a:solidFill>
                <a:latin typeface="Trebuchet ms" panose="020B0603020202020204" pitchFamily="34" charset="0"/>
              </a:rPr>
              <a:t>Handgeschiklichkeit</a:t>
            </a:r>
            <a:r>
              <a:rPr lang="ru-RU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AE8C1-B361-381A-E6E1-8842464B7DF6}"/>
              </a:ext>
            </a:extLst>
          </p:cNvPr>
          <p:cNvSpPr txBox="1"/>
          <p:nvPr/>
        </p:nvSpPr>
        <p:spPr>
          <a:xfrm>
            <a:off x="6096000" y="1122508"/>
            <a:ext cx="589773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набора:</a:t>
            </a:r>
            <a:endParaRPr lang="ru-RU" sz="1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Деревянные цилиндры со штырьками для закрепления на доске-основе.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Короткие и длинные штырьки.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Цилиндры, прищепки, шайбы и бусины с отверстиями.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Блоки, шнуры, резинки.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Стальные шарики.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модулем способствуют: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мелкой моторики.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дифференцированных хватательных движений.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навыков дозирования усилия и модуляции движений, необходимых для освоения письма.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C402C-3E47-8A5F-C85C-D96CFCC123D1}"/>
              </a:ext>
            </a:extLst>
          </p:cNvPr>
          <p:cNvSpPr txBox="1"/>
          <p:nvPr/>
        </p:nvSpPr>
        <p:spPr>
          <a:xfrm>
            <a:off x="1458002" y="4715628"/>
            <a:ext cx="55234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индивидуальных игровых упражнений.</a:t>
            </a:r>
            <a:b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ладонно-пальцевого захвата.</a:t>
            </a:r>
            <a:b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захвата щепотью.</a:t>
            </a:r>
            <a:b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пинцетного захвата.</a:t>
            </a:r>
            <a:b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контура фигуры из резинок по образцу.</a:t>
            </a:r>
            <a:b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Плетение косичек из шнура.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74B4EA-CCDF-DF0F-2D5D-F9615EC9D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25" y="1017020"/>
            <a:ext cx="1291589" cy="210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CA8A4E-750F-7E35-C9BD-FE31FD234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7" y="1242423"/>
            <a:ext cx="1814746" cy="26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A1EC0A-77E8-7EA7-7556-A760C8D0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97" y="77375"/>
            <a:ext cx="880244" cy="8850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EE9D66-9EBF-4021-A58C-6349CD0F9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1601871"/>
            <a:ext cx="4521812" cy="29776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9C4C0C-DF1C-4E2D-B391-4AB0941FE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20" y="3766724"/>
            <a:ext cx="4694752" cy="27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70FA97-17D4-8590-71C1-74C57558F087}"/>
              </a:ext>
            </a:extLst>
          </p:cNvPr>
          <p:cNvSpPr txBox="1"/>
          <p:nvPr/>
        </p:nvSpPr>
        <p:spPr>
          <a:xfrm>
            <a:off x="1970842" y="311588"/>
            <a:ext cx="7863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Модуль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 № 7 </a:t>
            </a:r>
            <a:r>
              <a:rPr lang="ru-RU" sz="2400" b="1" u="sng" dirty="0" err="1">
                <a:solidFill>
                  <a:srgbClr val="601802"/>
                </a:solidFill>
                <a:latin typeface="Trebuchet ms" panose="020B0603020202020204" pitchFamily="34" charset="0"/>
              </a:rPr>
              <a:t>Математичекие</a:t>
            </a:r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 навыки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 (</a:t>
            </a:r>
            <a:r>
              <a:rPr lang="ru-RU" sz="2400" b="1" i="0" u="sng" dirty="0" err="1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Mathematik</a:t>
            </a:r>
            <a:r>
              <a:rPr lang="ru-RU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)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AE8C1-B361-381A-E6E1-8842464B7DF6}"/>
              </a:ext>
            </a:extLst>
          </p:cNvPr>
          <p:cNvSpPr txBox="1"/>
          <p:nvPr/>
        </p:nvSpPr>
        <p:spPr>
          <a:xfrm>
            <a:off x="6096000" y="758898"/>
            <a:ext cx="589773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набора: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Неокрашенные дощечки с цифрами от 1 до 20.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Планки желтого цвета для оценивания длины.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Набор для построения числового луча.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Рамки для числового луча.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Стальные шарики.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Кубики с точками и цифрами.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Разноцветные штырьки с отверстиями в головке.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Доска результатов (для проверки результатов умножения).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модулем способствуют</a:t>
            </a:r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представлений о числе, множестве, составе числа.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навыков сравнения и классификации.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математических навыков (пересчет, выполнение вычислений, определение количества).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представлений об арабских цифрах.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C402C-3E47-8A5F-C85C-D96CFCC123D1}"/>
              </a:ext>
            </a:extLst>
          </p:cNvPr>
          <p:cNvSpPr txBox="1"/>
          <p:nvPr/>
        </p:nvSpPr>
        <p:spPr>
          <a:xfrm>
            <a:off x="1208620" y="4675837"/>
            <a:ext cx="55234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индивидуальных игровых упражнений.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башенок из штырьков разного цвета под цифрами.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Нанизывание разноцветных бусин на штырьки соответствующего цвета в количестве, указанном цифрой на выпавшем кубике.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лесенки из планок разного размера.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планок при помощи ленты.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36EBB9-66B3-41C5-A40D-7FAC0BD91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58" y="1555586"/>
            <a:ext cx="4460769" cy="3011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0B111E-2837-4062-A525-1B7F3334A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39" y="4143269"/>
            <a:ext cx="4081691" cy="2385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74B4EA-CCDF-DF0F-2D5D-F9615EC9D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25" y="1017020"/>
            <a:ext cx="1291589" cy="210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CA8A4E-750F-7E35-C9BD-FE31FD234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47" y="1242423"/>
            <a:ext cx="1814746" cy="26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A1EC0A-77E8-7EA7-7556-A760C8D04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97" y="77375"/>
            <a:ext cx="880244" cy="8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1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70FA97-17D4-8590-71C1-74C57558F087}"/>
              </a:ext>
            </a:extLst>
          </p:cNvPr>
          <p:cNvSpPr txBox="1"/>
          <p:nvPr/>
        </p:nvSpPr>
        <p:spPr>
          <a:xfrm>
            <a:off x="1524000" y="2534493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74B4EA-CCDF-DF0F-2D5D-F9615EC9D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25" y="1017020"/>
            <a:ext cx="1291589" cy="210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CA8A4E-750F-7E35-C9BD-FE31FD234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7" y="1242423"/>
            <a:ext cx="1814746" cy="26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A1EC0A-77E8-7EA7-7556-A760C8D0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97" y="77375"/>
            <a:ext cx="880244" cy="8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0E8F62-ADEA-249A-24F1-EF9E93EB0D78}"/>
              </a:ext>
            </a:extLst>
          </p:cNvPr>
          <p:cNvSpPr txBox="1"/>
          <p:nvPr/>
        </p:nvSpPr>
        <p:spPr>
          <a:xfrm>
            <a:off x="2441200" y="260026"/>
            <a:ext cx="8504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«Дмитровская общеобразовательная школа-интернат для обучающихся с ограниченными возможностями здоровья Дмитровского городского округа Московской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7338D-8F36-5A02-22A5-CE0E9EC04F54}"/>
              </a:ext>
            </a:extLst>
          </p:cNvPr>
          <p:cNvSpPr txBox="1"/>
          <p:nvPr/>
        </p:nvSpPr>
        <p:spPr>
          <a:xfrm>
            <a:off x="3495821" y="1543587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141800, Московская область, Дмитровский городской округ, г. Дмитров,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Волгостроевская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4а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6B425-5B3B-FA5B-2B28-7F4391E04C01}"/>
              </a:ext>
            </a:extLst>
          </p:cNvPr>
          <p:cNvSpPr txBox="1"/>
          <p:nvPr/>
        </p:nvSpPr>
        <p:spPr>
          <a:xfrm>
            <a:off x="5838546" y="5314413"/>
            <a:ext cx="622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50" dirty="0">
                <a:ln w="11430"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обучающихся с ОВЗ</a:t>
            </a:r>
          </a:p>
          <a:p>
            <a:pPr algn="ctr"/>
            <a:r>
              <a:rPr lang="ru-RU" sz="1800" spc="50" dirty="0">
                <a:ln w="11430"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(обучающиеся с умственной отсталостью)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271455-3CA0-E40B-EC9E-141E5F12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33" y="2537845"/>
            <a:ext cx="3923613" cy="37711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96129E-12E7-763D-9035-1531EB25D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40" y="1412027"/>
            <a:ext cx="1814746" cy="2631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7D3B9F-2BDB-6842-0735-2A618246E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092" y="255121"/>
            <a:ext cx="880244" cy="8850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817284-8E62-7DBC-1731-33D4B0305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419" y="1192042"/>
            <a:ext cx="1291589" cy="1824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A45FF0-6965-5E59-A781-87BD6AE23616}"/>
              </a:ext>
            </a:extLst>
          </p:cNvPr>
          <p:cNvSpPr txBox="1"/>
          <p:nvPr/>
        </p:nvSpPr>
        <p:spPr>
          <a:xfrm>
            <a:off x="5240044" y="2988456"/>
            <a:ext cx="6094520" cy="71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ИСПОЛЬЗОВАНИЕ ОБОРУДОВАНИЯ, ПРЕДУСМОТРЕННОГО ПО ПРОЕКТУ «ДОБРОШКОЛА»</a:t>
            </a:r>
          </a:p>
          <a:p>
            <a:pPr marL="457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В КОРРЕКЦИОННЫХ ОБРАЗОВАТЕЛЬНЫХ УЧРЕЖДЕНИЯХ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0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05B68-E09C-0B16-857E-350B9D4E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18" y="239696"/>
            <a:ext cx="880244" cy="885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EAF34-4827-77F2-08A1-648BB871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5" y="1153258"/>
            <a:ext cx="1291589" cy="182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D249E4-CA2F-BD95-7988-325941DBF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6" y="1364235"/>
            <a:ext cx="1814746" cy="2631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A30026-C27E-4B7D-9F76-540F0142EF1D}"/>
              </a:ext>
            </a:extLst>
          </p:cNvPr>
          <p:cNvSpPr/>
          <p:nvPr/>
        </p:nvSpPr>
        <p:spPr>
          <a:xfrm>
            <a:off x="2279375" y="898380"/>
            <a:ext cx="8984973" cy="542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умственно отсталых детей с первых дней обучения в школе возникают трудности, связанные с речевыми нарушениями, имеющими системный характер. А формирование навыков письменной речи требует особо кропотливой работы учителя и логопеда.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 обучающихся распространены все виды нарушений чтения 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дислексии: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фонематические дислексии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вызванные недоразвитием функций фонематической системы,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слухопроизносительной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дифференциации фонем, фонематического анализа и синтеза;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аграмматические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дислексии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вызванные недоразвитием грамматических обобщений и проявляющиеся в заменах и искажениях определенных морфем слова, чаще всего флексий;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семантические дислексии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проявляющиеся как непонимание читаемого при технически правильном чтении и вызванные недоразвитием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звукослогового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синтеза и нечеткостью,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недифференцированностью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представлений о синтаксических связях слов в предложении;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оптические дислексии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недоразвитием высших зрительных функций: зрительного анализа и синтеза, оптико-пространственных представлений;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мнестические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дислексии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проявляющиеся в трудностях усвоения всех букв.</a:t>
            </a:r>
          </a:p>
        </p:txBody>
      </p:sp>
    </p:spTree>
    <p:extLst>
      <p:ext uri="{BB962C8B-B14F-4D97-AF65-F5344CB8AC3E}">
        <p14:creationId xmlns:p14="http://schemas.microsoft.com/office/powerpoint/2010/main" val="44996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05B68-E09C-0B16-857E-350B9D4E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18" y="239696"/>
            <a:ext cx="880244" cy="885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EAF34-4827-77F2-08A1-648BB871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5" y="1153258"/>
            <a:ext cx="1291589" cy="182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D249E4-CA2F-BD95-7988-325941DBF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6" y="1364235"/>
            <a:ext cx="1814746" cy="2631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2B5AB0-35B7-4F15-B5EF-762EC2EC9DB0}"/>
              </a:ext>
            </a:extLst>
          </p:cNvPr>
          <p:cNvSpPr/>
          <p:nvPr/>
        </p:nvSpPr>
        <p:spPr>
          <a:xfrm>
            <a:off x="2411896" y="1153258"/>
            <a:ext cx="8375374" cy="439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имеющих ещё большую распространенность у умственно отсталых школьников нарушения письма 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артикуляторно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-акустические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представляющие собой отражение в письме неправильного звукопроизношения;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акустические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основе нарушений фонемного распознавания);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нарушением различных форм языкового анализа и синтеза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(деление предложений на слова, слоговой и звуковой анализ и синтез);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аграмматические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проявляющиеся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аграмматизмах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письме на уровне слова, словосочетания, предложения и текста;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оптические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связанные с недоразвитием зрительного гнозиса, пространственных представлений и проявляющихся в заменах и искажениях графического образа букв.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3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05B68-E09C-0B16-857E-350B9D4E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18" y="239696"/>
            <a:ext cx="880244" cy="885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EAF34-4827-77F2-08A1-648BB871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5" y="1153258"/>
            <a:ext cx="1291589" cy="182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D249E4-CA2F-BD95-7988-325941DBF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6" y="1364235"/>
            <a:ext cx="1814746" cy="2631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DB4F1D-23A4-4BEA-9AE3-00E971C2D53C}"/>
              </a:ext>
            </a:extLst>
          </p:cNvPr>
          <p:cNvSpPr/>
          <p:nvPr/>
        </p:nvSpPr>
        <p:spPr>
          <a:xfrm>
            <a:off x="2176512" y="395856"/>
            <a:ext cx="9392143" cy="636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Особое место в работе коррекционных специалистов с умственно отсталыми школьниками занимает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нарушений чтения и письма. Это следующие направления работы: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зрительно-пространственных функций,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внимания,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словаря,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грамматического строя,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устранение нарушений устной речи,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языкового анализа и синтеза, 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аналитико-синтетической деятельности,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памяти.</a:t>
            </a:r>
          </a:p>
          <a:p>
            <a:pPr algn="just"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процессе обучения умственно отсталых школьников профилактика зачастую плавно перетекает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здесь направления работы, например, по устранению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дислексии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следующие: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гнозиса,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объёма зрительной памяти,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пространственного восприятия и представлений,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анализа и синтеза,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речевых обозначений зрительно-пространственных отношений;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смешиваемых букв изолированно, в слогах, словах, предложениях, текстах.</a:t>
            </a:r>
          </a:p>
          <a:p>
            <a:pPr algn="just"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5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05B68-E09C-0B16-857E-350B9D4E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52" y="359451"/>
            <a:ext cx="880244" cy="885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EAF34-4827-77F2-08A1-648BB871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2" y="1244480"/>
            <a:ext cx="1291589" cy="182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D249E4-CA2F-BD95-7988-325941DBF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01" y="1433881"/>
            <a:ext cx="1814746" cy="2631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DB4F1D-23A4-4BEA-9AE3-00E971C2D53C}"/>
              </a:ext>
            </a:extLst>
          </p:cNvPr>
          <p:cNvSpPr/>
          <p:nvPr/>
        </p:nvSpPr>
        <p:spPr>
          <a:xfrm>
            <a:off x="2411896" y="532422"/>
            <a:ext cx="8852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A73718-9C4A-4687-803A-B97A4147A2FF}"/>
              </a:ext>
            </a:extLst>
          </p:cNvPr>
          <p:cNvSpPr/>
          <p:nvPr/>
        </p:nvSpPr>
        <p:spPr>
          <a:xfrm>
            <a:off x="2924503" y="978320"/>
            <a:ext cx="8438479" cy="243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Для профилактики и коррекции нарушений письменной речи разработано немалое количество методик и пособий. Единой, универсальной для всех обучающихся технологии, не существует. Логопеду приходится подбирать под каждого ребенка свой набор средств коррекции.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Эффективность логопедической работы заметно повысилась с появлением в арсенале логопедов Дмитровской школы-интерната для обучающихся с ОВЗ комплексов «Приоритет».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DD543A-CC02-4FBF-89E9-9F193B2E6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1" y="3520048"/>
            <a:ext cx="2449280" cy="15384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08E433-CB97-4FF0-B5BA-193CEA966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03" y="4098552"/>
            <a:ext cx="2519512" cy="16061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4A1DDB-34EA-492A-AF59-0953D7B7B3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27" y="4493948"/>
            <a:ext cx="2629056" cy="16061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CB9D2E-57A5-4346-9897-ED23715376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28" y="4934496"/>
            <a:ext cx="2353018" cy="15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2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12BC5-2817-C4CC-D0F0-EB459E7AC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970841" y="239697"/>
            <a:ext cx="9155837" cy="583630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Модуль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 № 1 Движение на плоскости (</a:t>
            </a:r>
            <a:r>
              <a:rPr lang="ru-RU" sz="2400" b="1" i="0" u="sng" dirty="0" err="1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Konstruktion</a:t>
            </a:r>
            <a:r>
              <a:rPr lang="ru-RU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AE0F-D7BD-4061-F1A9-9534D490AD18}"/>
              </a:ext>
            </a:extLst>
          </p:cNvPr>
          <p:cNvSpPr txBox="1"/>
          <p:nvPr/>
        </p:nvSpPr>
        <p:spPr>
          <a:xfrm>
            <a:off x="6096000" y="831133"/>
            <a:ext cx="585334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 набора: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Комплект пластин с фигурными и прямыми пазами на лицевой стороне и соответствующим рисунком на оборотной стороне.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Машинки и фигурки людей со штырьками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Набор шариков.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модулем способствуют</a:t>
            </a:r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пространственных представлений.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навыков, подготовке к обучению письму.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Знакомству с различными видами линий.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концентрации внимания.</a:t>
            </a:r>
            <a:br>
              <a:rPr lang="ru-RU" sz="1400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BA068-1F76-7262-DD57-78F34828530C}"/>
              </a:ext>
            </a:extLst>
          </p:cNvPr>
          <p:cNvSpPr txBox="1"/>
          <p:nvPr/>
        </p:nvSpPr>
        <p:spPr>
          <a:xfrm>
            <a:off x="1709262" y="3940648"/>
            <a:ext cx="599516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индивидуальных игровых упражнений.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начинают без использования фигур людей и машин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1.Построение дороги, узоров из линий, букв, цифр по образцу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2.Прослеживание пути по построенной дороге, дороге-лабиринту: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движение взглядом;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сопровождая движением;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движение по дороге, дороге-лабиринту, линиям с использованием человечков, машин или бусин подходящего диаметра (игра «перевоз грузов»);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прохождение дороги с закрытыми глазами, с последующим графическим воспроизведением.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05B68-E09C-0B16-857E-350B9D4E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6" y="264353"/>
            <a:ext cx="880244" cy="885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EAF34-4827-77F2-08A1-648BB871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3" y="1165587"/>
            <a:ext cx="1291589" cy="182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D249E4-CA2F-BD95-7988-325941DBF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75" y="1364236"/>
            <a:ext cx="1814746" cy="2631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226B93-9278-408B-908E-8F266F57E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64" y="944342"/>
            <a:ext cx="3819844" cy="275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FAE932-B1BB-4B2A-950D-3E0FE19AF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34" y="3429000"/>
            <a:ext cx="4065578" cy="30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4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B8260D-F126-8114-7D32-FC94A6B96808}"/>
              </a:ext>
            </a:extLst>
          </p:cNvPr>
          <p:cNvSpPr txBox="1"/>
          <p:nvPr/>
        </p:nvSpPr>
        <p:spPr>
          <a:xfrm>
            <a:off x="1811045" y="316922"/>
            <a:ext cx="9286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Модуль 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№ 2 </a:t>
            </a:r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Геометрические фигуры 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(</a:t>
            </a:r>
            <a:r>
              <a:rPr lang="ru-RU" sz="2400" b="1" i="0" u="sng" dirty="0" err="1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Kllassifikator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ACEA4-2917-163F-5F34-F3A0225E4E40}"/>
              </a:ext>
            </a:extLst>
          </p:cNvPr>
          <p:cNvSpPr txBox="1"/>
          <p:nvPr/>
        </p:nvSpPr>
        <p:spPr>
          <a:xfrm>
            <a:off x="4916557" y="1113453"/>
            <a:ext cx="694413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набора: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Маленькие квадраты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изображением разноцветных геометрических фигур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оборотная сторона одноцветная.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Равнобедренные треугольники (красный, синий, желтый, зеленый)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Равнобедренные прямоугольные треугольники (красный, синий, желтый, зеленый).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Большие квадраты (красный, синий, желтый, зеленый).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Прямоугольные пластины, длинная сторона которых равна стороне большого квадрата.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Прямоугольные пластины, длинная сторона которых равна стороне маленького квадрата.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Деревянные рамки для составления квадратов из разных фигур.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модулем способствуют:</a:t>
            </a:r>
            <a:b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способностей к классификации.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представлений о пространственных отношениях («лево и право», «верх и низ»).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E9511-0237-B6B5-3F3D-A09816FD5972}"/>
              </a:ext>
            </a:extLst>
          </p:cNvPr>
          <p:cNvSpPr txBox="1"/>
          <p:nvPr/>
        </p:nvSpPr>
        <p:spPr>
          <a:xfrm>
            <a:off x="1342145" y="4432943"/>
            <a:ext cx="61716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индивидуальных игровых упражнений</a:t>
            </a:r>
            <a:r>
              <a:rPr 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Выкладывание фигур по зрительному образцу, составленному педагогом.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на ощупь фигуры.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Собрать определенную фигуру согласно инструкции.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Собрать узор из геометрических фигур по зрительному образцу.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Поиск сходств и отличий между выложенными фигурами.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Игры на развитие мыслительных операций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(классификация, закономерности, выбор лишней фигуры).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BC43B-613B-4DA5-A006-F5D29161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45" y="1576877"/>
            <a:ext cx="3472809" cy="2759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F22A01-97D7-4239-8FE9-418F40BB4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221995"/>
            <a:ext cx="3956531" cy="24628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21CFA-FC53-F07C-F8C8-35CF6E529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56" y="1049596"/>
            <a:ext cx="1291589" cy="1824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C4CFE-8E37-986E-E15B-864FD124F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77" y="1242044"/>
            <a:ext cx="1814746" cy="26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6C2780-DECF-8196-0426-5F582B444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28" y="65293"/>
            <a:ext cx="880244" cy="8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B61EA0-D557-3BE0-71D1-34C2BB8C2B6F}"/>
              </a:ext>
            </a:extLst>
          </p:cNvPr>
          <p:cNvSpPr txBox="1"/>
          <p:nvPr/>
        </p:nvSpPr>
        <p:spPr>
          <a:xfrm>
            <a:off x="2235003" y="267199"/>
            <a:ext cx="8797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Модуль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 № 3 </a:t>
            </a:r>
            <a:r>
              <a:rPr lang="ru-RU" sz="2400" b="1" u="sng" dirty="0">
                <a:solidFill>
                  <a:srgbClr val="601802"/>
                </a:solidFill>
                <a:latin typeface="Trebuchet ms" panose="020B0603020202020204" pitchFamily="34" charset="0"/>
              </a:rPr>
              <a:t>Схожее и различное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 (</a:t>
            </a:r>
            <a:r>
              <a:rPr lang="ru-RU" sz="2400" b="1" i="0" u="sng" dirty="0" err="1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Diskrimnation</a:t>
            </a:r>
            <a:r>
              <a:rPr lang="ru-RU" sz="2400" b="1" i="0" u="sng" dirty="0">
                <a:solidFill>
                  <a:srgbClr val="601802"/>
                </a:solidFill>
                <a:effectLst/>
                <a:latin typeface="Trebuchet ms" panose="020B0603020202020204" pitchFamily="34" charset="0"/>
              </a:rPr>
              <a:t>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7863E-9E69-B74A-4B4C-86CD42673CC3}"/>
              </a:ext>
            </a:extLst>
          </p:cNvPr>
          <p:cNvSpPr txBox="1"/>
          <p:nvPr/>
        </p:nvSpPr>
        <p:spPr>
          <a:xfrm>
            <a:off x="6096000" y="919693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набора: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Бусины (шайбы, втулки и т. п.) разных цветов, размеров, форм.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Деревянные стержни разной длины.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Кубики со сквозными отверстиями.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Шнуры.</a:t>
            </a:r>
          </a:p>
          <a:p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модулем способствуют:</a:t>
            </a:r>
            <a:endParaRPr lang="ru-RU" sz="1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Соотнесению и сравнению.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пространственной ориентации, пониманию пространственных отношений.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координации «глаз - рука»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содружественных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 обеих рук.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Развитию способности к копированию и воспроизведению.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CDA77-93C8-FEC1-721D-3C4826D89224}"/>
              </a:ext>
            </a:extLst>
          </p:cNvPr>
          <p:cNvSpPr txBox="1"/>
          <p:nvPr/>
        </p:nvSpPr>
        <p:spPr>
          <a:xfrm>
            <a:off x="1404373" y="4541169"/>
            <a:ext cx="53621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индивидуальных игровых упражнений.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Отбор фигур по зрительному образцу.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с последующим воспроизведением узора из фигур.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узора из фигур по инструкции.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на доске-основе узора симметричного данному.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составление узора с последующим описанием.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Шнуровка (нанизывание фигур на шнур в соответствии с заданным образцом, либо в соответствии с инструкцией педагога, замыслом самого ребенка).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B1FD5-685F-4051-9A66-45BB78AD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37" y="1550860"/>
            <a:ext cx="4479677" cy="28960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F5A95E-87C5-41FD-8708-8DCB4E9DD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19" y="3788178"/>
            <a:ext cx="4479677" cy="27355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2ABB74-3228-40FA-2E08-8DA255B91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11" y="1002612"/>
            <a:ext cx="1291589" cy="1824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BF96AD-DF7D-CEF5-4473-F4B883104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33" y="1257366"/>
            <a:ext cx="1814746" cy="26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C09E36-DB84-B7F9-5FB5-F8CD1E20A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83" y="62331"/>
            <a:ext cx="880244" cy="8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1211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277</TotalTime>
  <Words>917</Words>
  <Application>Microsoft Office PowerPoint</Application>
  <PresentationFormat>Широкоэкранный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Trebuchet ms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 D</dc:creator>
  <cp:lastModifiedBy>Дом</cp:lastModifiedBy>
  <cp:revision>30</cp:revision>
  <dcterms:created xsi:type="dcterms:W3CDTF">2022-12-07T12:27:39Z</dcterms:created>
  <dcterms:modified xsi:type="dcterms:W3CDTF">2023-02-18T20:08:07Z</dcterms:modified>
</cp:coreProperties>
</file>